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45" r:id="rId2"/>
    <p:sldId id="312" r:id="rId3"/>
    <p:sldId id="337" r:id="rId4"/>
    <p:sldId id="339" r:id="rId5"/>
    <p:sldId id="352" r:id="rId6"/>
    <p:sldId id="348" r:id="rId7"/>
    <p:sldId id="349" r:id="rId8"/>
    <p:sldId id="350" r:id="rId9"/>
    <p:sldId id="351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A"/>
    <a:srgbClr val="003E6A"/>
    <a:srgbClr val="575F6D"/>
    <a:srgbClr val="FF9933"/>
    <a:srgbClr val="5DAA00"/>
    <a:srgbClr val="4FAFFF"/>
    <a:srgbClr val="0099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62" autoAdjust="0"/>
    <p:restoredTop sz="95492" autoAdjust="0"/>
  </p:normalViewPr>
  <p:slideViewPr>
    <p:cSldViewPr snapToGrid="0">
      <p:cViewPr>
        <p:scale>
          <a:sx n="77" d="100"/>
          <a:sy n="77" d="100"/>
        </p:scale>
        <p:origin x="-1434" y="-54"/>
      </p:cViewPr>
      <p:guideLst>
        <p:guide orient="horz" pos="3132"/>
        <p:guide orient="horz" pos="3455"/>
        <p:guide orient="horz" pos="3530"/>
        <p:guide orient="horz" pos="3854"/>
        <p:guide orient="horz" pos="3921"/>
        <p:guide orient="horz" pos="4244"/>
        <p:guide orient="horz" pos="3"/>
        <p:guide orient="horz" pos="2019"/>
        <p:guide pos="2645"/>
        <p:guide/>
        <p:guide pos="720"/>
        <p:guide pos="19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1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6D33438-44BC-4640-A1B6-3EAC9F448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964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0CE262-D488-40F6-9CD4-D2AE763BB4B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CB451C-C508-4C47-9253-E964F6900A8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49AE9B-F14B-4726-B5DE-ABF40CFD446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 descr="noc_performance_graphic[FINAL]-01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itle 4"/>
          <p:cNvSpPr>
            <a:spLocks noGrp="1"/>
          </p:cNvSpPr>
          <p:nvPr>
            <p:ph type="ctrTitle"/>
          </p:nvPr>
        </p:nvSpPr>
        <p:spPr>
          <a:xfrm>
            <a:off x="3992881" y="1231163"/>
            <a:ext cx="4864588" cy="2011094"/>
          </a:xfrm>
        </p:spPr>
        <p:txBody>
          <a:bodyPr tIns="457200" bIns="548640"/>
          <a:lstStyle>
            <a:lvl1pPr algn="r">
              <a:defRPr sz="3200" b="1" spc="4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7" name="Text Placeholder 32"/>
          <p:cNvSpPr>
            <a:spLocks noGrp="1"/>
          </p:cNvSpPr>
          <p:nvPr>
            <p:ph type="body" sz="quarter" idx="14"/>
          </p:nvPr>
        </p:nvSpPr>
        <p:spPr>
          <a:xfrm>
            <a:off x="3885634" y="4263457"/>
            <a:ext cx="4968114" cy="457200"/>
          </a:xfrm>
        </p:spPr>
        <p:txBody>
          <a:bodyPr wrap="none" tIns="0"/>
          <a:lstStyle>
            <a:lvl1pPr algn="r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Text Placeholder 37"/>
          <p:cNvSpPr>
            <a:spLocks noGrp="1"/>
          </p:cNvSpPr>
          <p:nvPr>
            <p:ph type="body" sz="quarter" idx="15"/>
          </p:nvPr>
        </p:nvSpPr>
        <p:spPr>
          <a:xfrm>
            <a:off x="3886164" y="4722131"/>
            <a:ext cx="4972728" cy="457200"/>
          </a:xfrm>
        </p:spPr>
        <p:txBody>
          <a:bodyPr wrap="none" bIns="18288" anchor="b"/>
          <a:lstStyle>
            <a:lvl1pPr algn="r">
              <a:buNone/>
              <a:defRPr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Text Placeholder 40"/>
          <p:cNvSpPr>
            <a:spLocks noGrp="1"/>
          </p:cNvSpPr>
          <p:nvPr>
            <p:ph type="body" sz="quarter" idx="16"/>
          </p:nvPr>
        </p:nvSpPr>
        <p:spPr>
          <a:xfrm>
            <a:off x="3886164" y="5222875"/>
            <a:ext cx="4972726" cy="381000"/>
          </a:xfrm>
        </p:spPr>
        <p:txBody>
          <a:bodyPr wrap="none" tIns="0" bIns="438912">
            <a:noAutofit/>
          </a:bodyPr>
          <a:lstStyle>
            <a:lvl1pPr algn="r">
              <a:buNone/>
              <a:defRPr sz="1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Text Placeholder 43"/>
          <p:cNvSpPr>
            <a:spLocks noGrp="1"/>
          </p:cNvSpPr>
          <p:nvPr>
            <p:ph type="body" sz="quarter" idx="17"/>
          </p:nvPr>
        </p:nvSpPr>
        <p:spPr>
          <a:xfrm>
            <a:off x="3894625" y="3760788"/>
            <a:ext cx="4959912" cy="457200"/>
          </a:xfrm>
        </p:spPr>
        <p:txBody>
          <a:bodyPr anchor="ctr">
            <a:noAutofit/>
          </a:bodyPr>
          <a:lstStyle>
            <a:lvl1pPr algn="r">
              <a:buNone/>
              <a:defRPr sz="2400" b="1" spc="2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>
          <a:xfrm>
            <a:off x="0" y="4972050"/>
            <a:ext cx="3282950" cy="512763"/>
          </a:xfrm>
          <a:solidFill>
            <a:schemeClr val="bg1">
              <a:alpha val="5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txBody>
          <a:bodyPr>
            <a:noAutofit/>
          </a:bodyPr>
          <a:lstStyle>
            <a:lvl1pPr marL="0" indent="0" algn="just">
              <a:buNone/>
              <a:defRPr sz="900" baseline="0">
                <a:latin typeface="Arial Narrow" pitchFamily="34" charset="0"/>
              </a:defRPr>
            </a:lvl1pPr>
            <a:lvl2pPr algn="just">
              <a:buNone/>
              <a:defRPr sz="900">
                <a:latin typeface="Arial Narrow" pitchFamily="34" charset="0"/>
              </a:defRPr>
            </a:lvl2pPr>
            <a:lvl3pPr algn="just">
              <a:buNone/>
              <a:defRPr sz="900">
                <a:latin typeface="Arial Narrow" pitchFamily="34" charset="0"/>
              </a:defRPr>
            </a:lvl3pPr>
            <a:lvl4pPr algn="just">
              <a:buNone/>
              <a:defRPr sz="900">
                <a:latin typeface="Arial Narrow" pitchFamily="34" charset="0"/>
              </a:defRPr>
            </a:lvl4pPr>
            <a:lvl5pPr algn="just">
              <a:buNone/>
              <a:defRPr sz="900">
                <a:latin typeface="Arial Narrow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3"/>
          </p:nvPr>
        </p:nvSpPr>
        <p:spPr>
          <a:xfrm>
            <a:off x="0" y="5603875"/>
            <a:ext cx="6416675" cy="514350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>
            <a:lvl1pPr marL="0" indent="0" algn="just">
              <a:buNone/>
              <a:defRPr sz="900">
                <a:latin typeface="Arial Narrow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4"/>
          </p:nvPr>
        </p:nvSpPr>
        <p:spPr>
          <a:xfrm>
            <a:off x="0" y="6224588"/>
            <a:ext cx="6416675" cy="512762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900">
                <a:latin typeface="Arial Narrow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noc_performance_graphic[FINAL]-01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8" descr="noc_white_PNG.png"/>
          <p:cNvPicPr>
            <a:picLocks noChangeAspect="1"/>
          </p:cNvPicPr>
          <p:nvPr userDrawn="1"/>
        </p:nvPicPr>
        <p:blipFill>
          <a:blip r:embed="rId3" cstate="print"/>
          <a:srcRect l="2145" r="3456"/>
          <a:stretch>
            <a:fillRect/>
          </a:stretch>
        </p:blipFill>
        <p:spPr bwMode="auto">
          <a:xfrm>
            <a:off x="1119188" y="3209925"/>
            <a:ext cx="1928812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 Placeholder 43"/>
          <p:cNvSpPr>
            <a:spLocks noGrp="1"/>
          </p:cNvSpPr>
          <p:nvPr>
            <p:ph type="body" sz="quarter" idx="17"/>
          </p:nvPr>
        </p:nvSpPr>
        <p:spPr>
          <a:xfrm>
            <a:off x="3444240" y="3200400"/>
            <a:ext cx="5410297" cy="457200"/>
          </a:xfrm>
        </p:spPr>
        <p:txBody>
          <a:bodyPr anchor="ctr">
            <a:noAutofit/>
          </a:bodyPr>
          <a:lstStyle>
            <a:lvl1pPr algn="r">
              <a:buNone/>
              <a:defRPr sz="2400" b="1" spc="2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Text Placeholder 27"/>
          <p:cNvSpPr>
            <a:spLocks noGrp="1"/>
          </p:cNvSpPr>
          <p:nvPr>
            <p:ph type="body" sz="quarter" idx="19"/>
          </p:nvPr>
        </p:nvSpPr>
        <p:spPr>
          <a:xfrm>
            <a:off x="4748213" y="0"/>
            <a:ext cx="4059237" cy="118872"/>
          </a:xfrm>
        </p:spPr>
        <p:txBody>
          <a:bodyPr tIns="0">
            <a:noAutofit/>
          </a:bodyPr>
          <a:lstStyle>
            <a:lvl1pPr marL="0" indent="0" algn="ctr">
              <a:buNone/>
              <a:defRPr sz="700">
                <a:solidFill>
                  <a:srgbClr val="FF0000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Text Placeholder 37"/>
          <p:cNvSpPr>
            <a:spLocks noGrp="1"/>
          </p:cNvSpPr>
          <p:nvPr>
            <p:ph type="body" sz="quarter" idx="21"/>
          </p:nvPr>
        </p:nvSpPr>
        <p:spPr>
          <a:xfrm>
            <a:off x="4748213" y="6737350"/>
            <a:ext cx="4059237" cy="120650"/>
          </a:xfrm>
        </p:spPr>
        <p:txBody>
          <a:bodyPr bIns="0" anchor="b">
            <a:noAutofit/>
          </a:bodyPr>
          <a:lstStyle>
            <a:lvl1pPr marL="0" indent="0" algn="ctr">
              <a:buNone/>
              <a:defRPr sz="700">
                <a:solidFill>
                  <a:srgbClr val="FF0000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3152"/>
            <a:ext cx="6705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02080"/>
            <a:ext cx="8382000" cy="4524333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2C6CC-7A6D-4C39-9D64-E1DA03A05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543175" y="6657975"/>
            <a:ext cx="4057650" cy="200025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algn="ctr">
              <a:defRPr sz="700" baseline="0">
                <a:solidFill>
                  <a:srgbClr val="FF0000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3152"/>
            <a:ext cx="6705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402289"/>
            <a:ext cx="4038600" cy="4525963"/>
          </a:xfrm>
        </p:spPr>
        <p:txBody>
          <a:bodyPr/>
          <a:lstStyle>
            <a:lvl1pPr>
              <a:spcBef>
                <a:spcPts val="2400"/>
              </a:spcBef>
              <a:defRPr sz="2000"/>
            </a:lvl1pPr>
            <a:lvl2pPr>
              <a:spcBef>
                <a:spcPts val="600"/>
              </a:spcBef>
              <a:defRPr sz="1600"/>
            </a:lvl2pPr>
            <a:lvl3pPr>
              <a:spcBef>
                <a:spcPts val="600"/>
              </a:spcBef>
              <a:defRPr sz="1600"/>
            </a:lvl3pPr>
            <a:lvl4pPr>
              <a:spcBef>
                <a:spcPts val="600"/>
              </a:spcBef>
              <a:defRPr sz="1600"/>
            </a:lvl4pPr>
            <a:lvl5pPr>
              <a:spcBef>
                <a:spcPts val="600"/>
              </a:spcBef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0545" y="1402289"/>
            <a:ext cx="4038600" cy="4525963"/>
          </a:xfrm>
        </p:spPr>
        <p:txBody>
          <a:bodyPr/>
          <a:lstStyle>
            <a:lvl1pPr>
              <a:spcBef>
                <a:spcPts val="2400"/>
              </a:spcBef>
              <a:defRPr sz="2000"/>
            </a:lvl1pPr>
            <a:lvl2pPr>
              <a:spcBef>
                <a:spcPts val="600"/>
              </a:spcBef>
              <a:defRPr sz="1600"/>
            </a:lvl2pPr>
            <a:lvl3pPr>
              <a:spcBef>
                <a:spcPts val="600"/>
              </a:spcBef>
              <a:defRPr sz="1600"/>
            </a:lvl3pPr>
            <a:lvl4pPr>
              <a:spcBef>
                <a:spcPts val="600"/>
              </a:spcBef>
              <a:defRPr sz="1600"/>
            </a:lvl4pPr>
            <a:lvl5pPr>
              <a:spcBef>
                <a:spcPts val="600"/>
              </a:spcBef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ED7FE-CB32-4A22-95C5-D10C79852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543175" y="6657975"/>
            <a:ext cx="4057650" cy="200025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algn="ctr">
              <a:defRPr sz="700" baseline="0">
                <a:solidFill>
                  <a:srgbClr val="FF0000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43175" y="6657975"/>
            <a:ext cx="4057650" cy="200025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algn="ctr">
              <a:defRPr sz="700" baseline="0">
                <a:solidFill>
                  <a:srgbClr val="FF0000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68275"/>
            <a:ext cx="6705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401763"/>
            <a:ext cx="838835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661150"/>
            <a:ext cx="182880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3" name="Rectangle 8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8575" y="6477000"/>
            <a:ext cx="40005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53" tIns="48326" rIns="96653" bIns="48326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3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4430D7D1-0B3C-4BE7-969C-910408D8F3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027113"/>
            <a:ext cx="9144000" cy="0"/>
          </a:xfrm>
          <a:prstGeom prst="line">
            <a:avLst/>
          </a:prstGeom>
          <a:ln w="47625">
            <a:solidFill>
              <a:srgbClr val="005D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Tahoma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Tahoma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Tahoma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Tahoma" charset="0"/>
          <a:cs typeface="Arial" charset="0"/>
        </a:defRPr>
      </a:lvl9pPr>
    </p:titleStyle>
    <p:bodyStyle>
      <a:lvl1pPr marL="230188" indent="-230188" algn="l" rtl="0" eaLnBrk="0" fontAlgn="base" hangingPunct="0">
        <a:spcBef>
          <a:spcPts val="2400"/>
        </a:spcBef>
        <a:spcAft>
          <a:spcPct val="0"/>
        </a:spcAft>
        <a:buChar char="•"/>
        <a:defRPr sz="20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84213" indent="-227013" algn="l" rtl="0" eaLnBrk="0" fontAlgn="base" hangingPunct="0">
        <a:spcBef>
          <a:spcPts val="600"/>
        </a:spcBef>
        <a:spcAft>
          <a:spcPct val="0"/>
        </a:spcAft>
        <a:buChar char="–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087438" indent="-173038" algn="l" rtl="0" eaLnBrk="0" fontAlgn="base" hangingPunct="0">
        <a:spcBef>
          <a:spcPts val="600"/>
        </a:spcBef>
        <a:spcAft>
          <a:spcPct val="0"/>
        </a:spcAft>
        <a:buChar char="•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541463" indent="-169863" algn="l" rtl="0" eaLnBrk="0" fontAlgn="base" hangingPunct="0">
        <a:spcBef>
          <a:spcPts val="600"/>
        </a:spcBef>
        <a:spcAft>
          <a:spcPct val="0"/>
        </a:spcAft>
        <a:buChar char="–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01838" indent="-173038" algn="l" rtl="0" eaLnBrk="0" fontAlgn="base" hangingPunct="0">
        <a:spcBef>
          <a:spcPts val="600"/>
        </a:spcBef>
        <a:spcAft>
          <a:spcPct val="0"/>
        </a:spcAft>
        <a:buChar char="»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ctrTitle"/>
          </p:nvPr>
        </p:nvSpPr>
        <p:spPr>
          <a:xfrm>
            <a:off x="3992563" y="768350"/>
            <a:ext cx="4865687" cy="24733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Ninth Annual Conference on Government Procurement in the Americas</a:t>
            </a:r>
            <a:endParaRPr lang="en-US" dirty="0"/>
          </a:p>
        </p:txBody>
      </p:sp>
      <p:sp>
        <p:nvSpPr>
          <p:cNvPr id="8195" name="Text Placeholder 22"/>
          <p:cNvSpPr>
            <a:spLocks noGrp="1"/>
          </p:cNvSpPr>
          <p:nvPr>
            <p:ph type="body" sz="quarter" idx="14"/>
          </p:nvPr>
        </p:nvSpPr>
        <p:spPr>
          <a:xfrm>
            <a:off x="3886200" y="4391025"/>
            <a:ext cx="4967288" cy="4572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17 – 19 Sep 2013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5"/>
          </p:nvPr>
        </p:nvSpPr>
        <p:spPr>
          <a:xfrm>
            <a:off x="3862388" y="5010150"/>
            <a:ext cx="4972050" cy="3333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5DAA"/>
                </a:solidFill>
              </a:rPr>
              <a:t>David A. Drabkin</a:t>
            </a:r>
            <a:endParaRPr lang="en-US" dirty="0">
              <a:solidFill>
                <a:srgbClr val="005DAA"/>
              </a:solidFill>
            </a:endParaRPr>
          </a:p>
        </p:txBody>
      </p:sp>
      <p:sp>
        <p:nvSpPr>
          <p:cNvPr id="8197" name="Text Placeholder 24"/>
          <p:cNvSpPr>
            <a:spLocks noGrp="1"/>
          </p:cNvSpPr>
          <p:nvPr>
            <p:ph type="body" sz="quarter" idx="16"/>
          </p:nvPr>
        </p:nvSpPr>
        <p:spPr>
          <a:xfrm>
            <a:off x="3886200" y="5345113"/>
            <a:ext cx="4972050" cy="57467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solidFill>
                  <a:srgbClr val="005DAA"/>
                </a:solidFill>
                <a:latin typeface="Arial" charset="0"/>
                <a:cs typeface="Arial" charset="0"/>
              </a:rPr>
              <a:t>Former Deputy Chief Acquisition Officer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solidFill>
                  <a:srgbClr val="005DAA"/>
                </a:solidFill>
                <a:latin typeface="Arial" charset="0"/>
                <a:cs typeface="Arial" charset="0"/>
              </a:rPr>
              <a:t>US General Services Administration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7"/>
          </p:nvPr>
        </p:nvSpPr>
        <p:spPr>
          <a:xfrm>
            <a:off x="3608388" y="3286125"/>
            <a:ext cx="5246687" cy="931863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Trends and Challenges of Government Procurement from a Political and Economic Perspective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4"/>
          <p:cNvSpPr>
            <a:spLocks noGrp="1" noChangeArrowheads="1"/>
          </p:cNvSpPr>
          <p:nvPr>
            <p:ph type="title"/>
          </p:nvPr>
        </p:nvSpPr>
        <p:spPr>
          <a:xfrm>
            <a:off x="228600" y="73025"/>
            <a:ext cx="6705600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Welcome / </a:t>
            </a:r>
            <a:r>
              <a:rPr lang="en-US" dirty="0" err="1" smtClean="0">
                <a:latin typeface="Arial" charset="0"/>
                <a:cs typeface="Arial" charset="0"/>
              </a:rPr>
              <a:t>Bienvenida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9219" name="Rectangle 25"/>
          <p:cNvSpPr>
            <a:spLocks noGrp="1" noChangeArrowheads="1"/>
          </p:cNvSpPr>
          <p:nvPr>
            <p:ph idx="1"/>
          </p:nvPr>
        </p:nvSpPr>
        <p:spPr>
          <a:xfrm>
            <a:off x="304800" y="1068388"/>
            <a:ext cx="8839200" cy="4827587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Inter-American Development Bank / </a:t>
            </a:r>
            <a:r>
              <a:rPr lang="en-US" sz="2400" dirty="0" err="1" smtClean="0">
                <a:latin typeface="Arial" charset="0"/>
                <a:cs typeface="Arial" charset="0"/>
              </a:rPr>
              <a:t>Banco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Interamericano</a:t>
            </a:r>
            <a:r>
              <a:rPr lang="en-US" sz="2400" dirty="0" smtClean="0">
                <a:latin typeface="Arial" charset="0"/>
                <a:cs typeface="Arial" charset="0"/>
              </a:rPr>
              <a:t> de </a:t>
            </a:r>
            <a:r>
              <a:rPr lang="en-US" sz="2400" dirty="0" err="1" smtClean="0">
                <a:latin typeface="Arial" charset="0"/>
                <a:cs typeface="Arial" charset="0"/>
              </a:rPr>
              <a:t>Desarrollo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US Support/Interest in issues in the Americas /  </a:t>
            </a:r>
            <a:r>
              <a:rPr lang="en-US" sz="2400" dirty="0" err="1" smtClean="0">
                <a:latin typeface="Arial" charset="0"/>
                <a:cs typeface="Arial" charset="0"/>
              </a:rPr>
              <a:t>Apoyo</a:t>
            </a:r>
            <a:r>
              <a:rPr lang="en-US" sz="2400" dirty="0" smtClean="0">
                <a:latin typeface="Arial" charset="0"/>
                <a:cs typeface="Arial" charset="0"/>
              </a:rPr>
              <a:t>/</a:t>
            </a:r>
            <a:r>
              <a:rPr lang="en-US" sz="2400" dirty="0" err="1" smtClean="0">
                <a:latin typeface="Arial" charset="0"/>
                <a:cs typeface="Arial" charset="0"/>
              </a:rPr>
              <a:t>Interés</a:t>
            </a:r>
            <a:r>
              <a:rPr lang="en-US" sz="2400" dirty="0" smtClean="0">
                <a:latin typeface="Arial" charset="0"/>
                <a:cs typeface="Arial" charset="0"/>
              </a:rPr>
              <a:t> de EE.UU. en </a:t>
            </a:r>
            <a:r>
              <a:rPr lang="en-US" sz="2400" dirty="0" err="1" smtClean="0">
                <a:latin typeface="Arial" charset="0"/>
                <a:cs typeface="Arial" charset="0"/>
              </a:rPr>
              <a:t>las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Américas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en-US" sz="1800" dirty="0" smtClean="0">
                <a:latin typeface="Arial" charset="0"/>
                <a:cs typeface="Arial" charset="0"/>
              </a:rPr>
              <a:t>First INGP conferences / </a:t>
            </a:r>
            <a:r>
              <a:rPr lang="en-US" sz="1800" dirty="0" err="1" smtClean="0">
                <a:latin typeface="Arial" charset="0"/>
                <a:cs typeface="Arial" charset="0"/>
              </a:rPr>
              <a:t>Primeras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conferencias</a:t>
            </a:r>
            <a:r>
              <a:rPr lang="en-US" sz="1800" dirty="0" smtClean="0">
                <a:latin typeface="Arial" charset="0"/>
                <a:cs typeface="Arial" charset="0"/>
              </a:rPr>
              <a:t> RICG</a:t>
            </a:r>
          </a:p>
          <a:p>
            <a:pPr lvl="2" eaLnBrk="1" hangingPunct="1"/>
            <a:r>
              <a:rPr lang="en-US" sz="1800" dirty="0" smtClean="0">
                <a:latin typeface="Arial" charset="0"/>
                <a:cs typeface="Arial" charset="0"/>
              </a:rPr>
              <a:t>Vancouver</a:t>
            </a:r>
          </a:p>
          <a:p>
            <a:pPr lvl="2" eaLnBrk="1" hangingPunct="1"/>
            <a:r>
              <a:rPr lang="en-US" sz="1800" dirty="0" smtClean="0">
                <a:latin typeface="Arial" charset="0"/>
                <a:cs typeface="Arial" charset="0"/>
              </a:rPr>
              <a:t>Atlanta</a:t>
            </a:r>
          </a:p>
          <a:p>
            <a:pPr lvl="1" eaLnBrk="1" hangingPunct="1"/>
            <a:r>
              <a:rPr lang="en-US" sz="1800" dirty="0" smtClean="0">
                <a:latin typeface="Arial" charset="0"/>
                <a:cs typeface="Arial" charset="0"/>
              </a:rPr>
              <a:t>Free Trade Agreements / </a:t>
            </a:r>
            <a:r>
              <a:rPr lang="en-US" sz="1800" dirty="0" err="1" smtClean="0">
                <a:latin typeface="Arial" charset="0"/>
                <a:cs typeface="Arial" charset="0"/>
              </a:rPr>
              <a:t>Tratdos</a:t>
            </a:r>
            <a:r>
              <a:rPr lang="en-US" sz="1800" dirty="0" smtClean="0">
                <a:latin typeface="Arial" charset="0"/>
                <a:cs typeface="Arial" charset="0"/>
              </a:rPr>
              <a:t> de </a:t>
            </a:r>
            <a:r>
              <a:rPr lang="en-US" sz="1800" dirty="0" err="1" smtClean="0">
                <a:latin typeface="Arial" charset="0"/>
                <a:cs typeface="Arial" charset="0"/>
              </a:rPr>
              <a:t>libre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comercio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Breaking Down Barriers to doing Business in the Americas / </a:t>
            </a:r>
            <a:r>
              <a:rPr lang="en-US" sz="2400" dirty="0" err="1" smtClean="0">
                <a:latin typeface="Arial" charset="0"/>
                <a:cs typeface="Arial" charset="0"/>
              </a:rPr>
              <a:t>Eliminando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barreras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para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hacer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negocios</a:t>
            </a:r>
            <a:r>
              <a:rPr lang="en-US" sz="2400" dirty="0" smtClean="0">
                <a:latin typeface="Arial" charset="0"/>
                <a:cs typeface="Arial" charset="0"/>
              </a:rPr>
              <a:t> en </a:t>
            </a:r>
            <a:r>
              <a:rPr lang="en-US" sz="2400" dirty="0" err="1" smtClean="0">
                <a:latin typeface="Arial" charset="0"/>
                <a:cs typeface="Arial" charset="0"/>
              </a:rPr>
              <a:t>las</a:t>
            </a:r>
            <a:r>
              <a:rPr lang="en-US" sz="2400" dirty="0" smtClean="0">
                <a:latin typeface="Arial" charset="0"/>
                <a:cs typeface="Arial" charset="0"/>
              </a:rPr>
              <a:t> Americas</a:t>
            </a:r>
          </a:p>
          <a:p>
            <a:pPr lvl="1" eaLnBrk="1" hangingPunct="1"/>
            <a:r>
              <a:rPr lang="en-US" sz="1800" dirty="0" smtClean="0">
                <a:latin typeface="Arial" charset="0"/>
                <a:cs typeface="Arial" charset="0"/>
              </a:rPr>
              <a:t>Lines of communications / </a:t>
            </a:r>
            <a:r>
              <a:rPr lang="en-US" sz="1800" dirty="0" err="1" smtClean="0">
                <a:latin typeface="Arial" charset="0"/>
                <a:cs typeface="Arial" charset="0"/>
              </a:rPr>
              <a:t>Líneas</a:t>
            </a:r>
            <a:r>
              <a:rPr lang="en-US" sz="1800" dirty="0" smtClean="0">
                <a:latin typeface="Arial" charset="0"/>
                <a:cs typeface="Arial" charset="0"/>
              </a:rPr>
              <a:t> de </a:t>
            </a:r>
            <a:r>
              <a:rPr lang="en-US" sz="1800" dirty="0" err="1" smtClean="0">
                <a:latin typeface="Arial" charset="0"/>
                <a:cs typeface="Arial" charset="0"/>
              </a:rPr>
              <a:t>comunicación</a:t>
            </a:r>
            <a:endParaRPr lang="en-US" sz="1800" dirty="0" smtClean="0">
              <a:latin typeface="Arial" charset="0"/>
              <a:cs typeface="Arial" charset="0"/>
            </a:endParaRPr>
          </a:p>
        </p:txBody>
      </p:sp>
      <p:sp>
        <p:nvSpPr>
          <p:cNvPr id="9220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F83F996-B23B-481F-8886-884B27C0650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9221" name="Text Box 11"/>
          <p:cNvSpPr txBox="1">
            <a:spLocks noChangeArrowheads="1"/>
          </p:cNvSpPr>
          <p:nvPr/>
        </p:nvSpPr>
        <p:spPr bwMode="auto">
          <a:xfrm>
            <a:off x="384175" y="6086475"/>
            <a:ext cx="8342313" cy="419100"/>
          </a:xfrm>
          <a:prstGeom prst="rect">
            <a:avLst/>
          </a:prstGeom>
          <a:solidFill>
            <a:srgbClr val="005DAA"/>
          </a:solidFill>
          <a:ln w="9525" algn="ctr">
            <a:noFill/>
            <a:miter lim="800000"/>
            <a:headEnd/>
            <a:tailEnd/>
          </a:ln>
        </p:spPr>
        <p:txBody>
          <a:bodyPr bIns="64008" anchor="b">
            <a:spAutoFit/>
          </a:bodyPr>
          <a:lstStyle/>
          <a:p>
            <a:pPr algn="ctr" defTabSz="865188"/>
            <a:r>
              <a:rPr lang="en-US" sz="2000">
                <a:solidFill>
                  <a:schemeClr val="bg1"/>
                </a:solidFill>
                <a:latin typeface="Arial" charset="0"/>
              </a:rPr>
              <a:t>Importance of lines of communications in the Americas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599" y="73025"/>
            <a:ext cx="7765869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Political Challenges in Procurement Reform / </a:t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err="1" smtClean="0">
                <a:latin typeface="Arial" charset="0"/>
                <a:cs typeface="Arial" charset="0"/>
              </a:rPr>
              <a:t>Desafíos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Políticos</a:t>
            </a:r>
            <a:r>
              <a:rPr lang="en-US" dirty="0" smtClean="0">
                <a:latin typeface="Arial" charset="0"/>
                <a:cs typeface="Arial" charset="0"/>
              </a:rPr>
              <a:t> en la </a:t>
            </a:r>
            <a:r>
              <a:rPr lang="en-US" dirty="0" err="1" smtClean="0">
                <a:latin typeface="Arial" charset="0"/>
                <a:cs typeface="Arial" charset="0"/>
              </a:rPr>
              <a:t>Reforma</a:t>
            </a:r>
            <a:r>
              <a:rPr lang="en-US" dirty="0" smtClean="0">
                <a:latin typeface="Arial" charset="0"/>
                <a:cs typeface="Arial" charset="0"/>
              </a:rPr>
              <a:t> de </a:t>
            </a:r>
            <a:r>
              <a:rPr lang="en-US" dirty="0" err="1" smtClean="0">
                <a:latin typeface="Arial" charset="0"/>
                <a:cs typeface="Arial" charset="0"/>
              </a:rPr>
              <a:t>Adquisiciones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124" name="Rectangle 6"/>
          <p:cNvSpPr>
            <a:spLocks noGrp="1" noChangeArrowheads="1"/>
          </p:cNvSpPr>
          <p:nvPr>
            <p:ph idx="1"/>
          </p:nvPr>
        </p:nvSpPr>
        <p:spPr>
          <a:xfrm>
            <a:off x="358588" y="1334527"/>
            <a:ext cx="8382000" cy="4524375"/>
          </a:xfrm>
        </p:spPr>
        <p:txBody>
          <a:bodyPr>
            <a:no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US" dirty="0" smtClean="0"/>
              <a:t>Not partisan politics / </a:t>
            </a:r>
            <a:r>
              <a:rPr lang="en-US" dirty="0" err="1" smtClean="0"/>
              <a:t>Política</a:t>
            </a:r>
            <a:r>
              <a:rPr lang="en-US" dirty="0" smtClean="0"/>
              <a:t> no-</a:t>
            </a:r>
            <a:r>
              <a:rPr lang="en-US" dirty="0" err="1" smtClean="0"/>
              <a:t>partidaria</a:t>
            </a:r>
            <a:endParaRPr lang="en-US" dirty="0" smtClean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/>
              <a:t>Philosophy of the purpose of procurement / </a:t>
            </a:r>
            <a:r>
              <a:rPr lang="en-US" dirty="0" err="1" smtClean="0"/>
              <a:t>Filosofía</a:t>
            </a:r>
            <a:r>
              <a:rPr lang="en-US" dirty="0" smtClean="0"/>
              <a:t> del </a:t>
            </a:r>
            <a:r>
              <a:rPr lang="en-US" dirty="0" err="1" smtClean="0"/>
              <a:t>propósito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compras</a:t>
            </a:r>
            <a:endParaRPr lang="en-US" dirty="0" smtClean="0"/>
          </a:p>
          <a:p>
            <a:pPr lvl="2" eaLnBrk="1" hangingPunct="1">
              <a:spcBef>
                <a:spcPts val="0"/>
              </a:spcBef>
              <a:defRPr/>
            </a:pPr>
            <a:r>
              <a:rPr lang="en-US" dirty="0" smtClean="0"/>
              <a:t>Advancing government policy agenda / </a:t>
            </a:r>
            <a:r>
              <a:rPr lang="en-US" dirty="0" err="1" smtClean="0"/>
              <a:t>Avanzar</a:t>
            </a:r>
            <a:r>
              <a:rPr lang="en-US" dirty="0" smtClean="0"/>
              <a:t> la agenda de </a:t>
            </a:r>
            <a:r>
              <a:rPr lang="en-US" dirty="0" err="1" smtClean="0"/>
              <a:t>políticas</a:t>
            </a:r>
            <a:r>
              <a:rPr lang="en-US" dirty="0" smtClean="0"/>
              <a:t> </a:t>
            </a:r>
            <a:r>
              <a:rPr lang="en-US" dirty="0" err="1" smtClean="0"/>
              <a:t>públicas</a:t>
            </a:r>
            <a:r>
              <a:rPr lang="en-US" dirty="0" smtClean="0"/>
              <a:t> del </a:t>
            </a:r>
            <a:r>
              <a:rPr lang="en-US" dirty="0" err="1" smtClean="0"/>
              <a:t>Gobierno</a:t>
            </a:r>
            <a:endParaRPr lang="en-US" dirty="0" smtClean="0"/>
          </a:p>
          <a:p>
            <a:pPr lvl="2" eaLnBrk="1" hangingPunct="1">
              <a:spcBef>
                <a:spcPts val="0"/>
              </a:spcBef>
              <a:defRPr/>
            </a:pPr>
            <a:r>
              <a:rPr lang="en-US" dirty="0" smtClean="0"/>
              <a:t>Back office business function / </a:t>
            </a:r>
            <a:r>
              <a:rPr lang="en-US" dirty="0" err="1" smtClean="0"/>
              <a:t>Función</a:t>
            </a:r>
            <a:r>
              <a:rPr lang="en-US" dirty="0" smtClean="0"/>
              <a:t> de </a:t>
            </a:r>
            <a:r>
              <a:rPr lang="en-US" dirty="0" err="1" smtClean="0"/>
              <a:t>negocios</a:t>
            </a:r>
            <a:r>
              <a:rPr lang="en-US" dirty="0" smtClean="0"/>
              <a:t> de back office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dirty="0" smtClean="0"/>
              <a:t>Opportunity where there isn’t a rigid infrastructure / .</a:t>
            </a:r>
            <a:br>
              <a:rPr lang="en-US" dirty="0" smtClean="0"/>
            </a:br>
            <a:r>
              <a:rPr lang="en-US" dirty="0" err="1" smtClean="0"/>
              <a:t>Oportunidad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no </a:t>
            </a:r>
            <a:r>
              <a:rPr lang="en-US" dirty="0" err="1" smtClean="0"/>
              <a:t>existe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infraestructura</a:t>
            </a:r>
            <a:r>
              <a:rPr lang="en-US" dirty="0" smtClean="0"/>
              <a:t> </a:t>
            </a:r>
            <a:r>
              <a:rPr lang="en-US" dirty="0" err="1" smtClean="0"/>
              <a:t>rígida</a:t>
            </a:r>
            <a:r>
              <a:rPr lang="en-US" dirty="0" smtClean="0"/>
              <a:t> – Clean sheet of paper approach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/>
              <a:t>Don’t have to “create waste” by changing existing structure/infrastructure / No hay </a:t>
            </a:r>
            <a:r>
              <a:rPr lang="en-US" dirty="0" err="1" smtClean="0"/>
              <a:t>necesidad</a:t>
            </a:r>
            <a:r>
              <a:rPr lang="en-US" dirty="0" smtClean="0"/>
              <a:t> de </a:t>
            </a:r>
            <a:r>
              <a:rPr lang="en-US" dirty="0" err="1" smtClean="0"/>
              <a:t>crear</a:t>
            </a:r>
            <a:r>
              <a:rPr lang="en-US" dirty="0" smtClean="0"/>
              <a:t> </a:t>
            </a:r>
            <a:r>
              <a:rPr lang="en-US" dirty="0" err="1" smtClean="0"/>
              <a:t>desperdicio</a:t>
            </a:r>
            <a:r>
              <a:rPr lang="en-US" dirty="0" smtClean="0"/>
              <a:t> al </a:t>
            </a:r>
            <a:r>
              <a:rPr lang="en-US" dirty="0" err="1" smtClean="0"/>
              <a:t>cambiar</a:t>
            </a:r>
            <a:r>
              <a:rPr lang="en-US" dirty="0" smtClean="0"/>
              <a:t> de </a:t>
            </a:r>
            <a:r>
              <a:rPr lang="en-US" dirty="0" err="1" smtClean="0"/>
              <a:t>estructura</a:t>
            </a:r>
            <a:r>
              <a:rPr lang="en-US" dirty="0" smtClean="0"/>
              <a:t> o </a:t>
            </a:r>
            <a:r>
              <a:rPr lang="en-US" dirty="0" err="1" smtClean="0"/>
              <a:t>infraestructura</a:t>
            </a:r>
            <a:r>
              <a:rPr lang="en-US" dirty="0" smtClean="0"/>
              <a:t>.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/>
              <a:t>Communications as an example – </a:t>
            </a:r>
            <a:r>
              <a:rPr lang="en-US" dirty="0" err="1" smtClean="0"/>
              <a:t>cellphone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landlines / </a:t>
            </a:r>
            <a:r>
              <a:rPr lang="en-US" dirty="0" err="1" smtClean="0"/>
              <a:t>Ejemplo</a:t>
            </a:r>
            <a:r>
              <a:rPr lang="en-US" dirty="0" smtClean="0"/>
              <a:t> de </a:t>
            </a:r>
            <a:r>
              <a:rPr lang="en-US" dirty="0" err="1" smtClean="0"/>
              <a:t>telecomunicaciones</a:t>
            </a:r>
            <a:r>
              <a:rPr lang="en-US" dirty="0" smtClean="0"/>
              <a:t> </a:t>
            </a:r>
            <a:r>
              <a:rPr lang="en-US" dirty="0" err="1" smtClean="0"/>
              <a:t>celullares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líneas</a:t>
            </a:r>
            <a:r>
              <a:rPr lang="en-US" dirty="0" smtClean="0"/>
              <a:t> </a:t>
            </a:r>
            <a:r>
              <a:rPr lang="en-US" dirty="0" err="1" smtClean="0"/>
              <a:t>fijas</a:t>
            </a:r>
            <a:r>
              <a:rPr lang="en-US" dirty="0" smtClean="0"/>
              <a:t>.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dirty="0" smtClean="0"/>
              <a:t>Getting political support for reform / </a:t>
            </a:r>
            <a:r>
              <a:rPr lang="en-US" dirty="0" err="1" smtClean="0"/>
              <a:t>Obteniendo</a:t>
            </a:r>
            <a:r>
              <a:rPr lang="en-US" dirty="0" smtClean="0"/>
              <a:t> </a:t>
            </a:r>
            <a:r>
              <a:rPr lang="en-US" dirty="0" err="1" smtClean="0"/>
              <a:t>apoyo</a:t>
            </a:r>
            <a:r>
              <a:rPr lang="en-US" dirty="0" smtClean="0"/>
              <a:t> </a:t>
            </a:r>
            <a:r>
              <a:rPr lang="en-US" dirty="0" err="1" smtClean="0"/>
              <a:t>político</a:t>
            </a:r>
            <a:r>
              <a:rPr lang="en-US" dirty="0" smtClean="0"/>
              <a:t> a la </a:t>
            </a:r>
            <a:r>
              <a:rPr lang="en-US" dirty="0" err="1" smtClean="0"/>
              <a:t>reforma</a:t>
            </a:r>
            <a:endParaRPr lang="en-US" dirty="0" smtClean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/>
              <a:t>Corruption / </a:t>
            </a:r>
            <a:r>
              <a:rPr lang="en-US" dirty="0" err="1" smtClean="0"/>
              <a:t>Corrupción</a:t>
            </a:r>
            <a:endParaRPr lang="en-US" dirty="0" smtClean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/>
              <a:t>Efficiency / </a:t>
            </a:r>
            <a:r>
              <a:rPr lang="en-US" dirty="0" err="1" smtClean="0"/>
              <a:t>Efficicencia</a:t>
            </a:r>
            <a:endParaRPr lang="en-US" dirty="0" smtClean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/>
              <a:t>Support for SMEs / </a:t>
            </a:r>
            <a:r>
              <a:rPr lang="en-US" dirty="0" err="1" smtClean="0"/>
              <a:t>Apoyo</a:t>
            </a:r>
            <a:r>
              <a:rPr lang="en-US" dirty="0" smtClean="0"/>
              <a:t> a PYMES</a:t>
            </a:r>
          </a:p>
          <a:p>
            <a:pPr lvl="1" eaLnBrk="1" hangingPunct="1">
              <a:spcBef>
                <a:spcPts val="0"/>
              </a:spcBef>
              <a:defRPr/>
            </a:pPr>
            <a:endParaRPr lang="en-US" dirty="0" smtClean="0"/>
          </a:p>
          <a:p>
            <a:pPr eaLnBrk="1" hangingPunct="1">
              <a:spcBef>
                <a:spcPts val="0"/>
              </a:spcBef>
              <a:defRPr/>
            </a:pPr>
            <a:endParaRPr lang="en-US" dirty="0" smtClean="0"/>
          </a:p>
          <a:p>
            <a:pPr lvl="1" eaLnBrk="1" hangingPunct="1">
              <a:spcBef>
                <a:spcPts val="0"/>
              </a:spcBef>
              <a:buFontTx/>
              <a:buNone/>
              <a:defRPr/>
            </a:pPr>
            <a:endParaRPr lang="en-US" dirty="0" smtClean="0"/>
          </a:p>
        </p:txBody>
      </p:sp>
      <p:sp>
        <p:nvSpPr>
          <p:cNvPr id="10244" name="Text Box 11"/>
          <p:cNvSpPr>
            <a:spLocks noChangeArrowheads="1"/>
          </p:cNvSpPr>
          <p:nvPr/>
        </p:nvSpPr>
        <p:spPr bwMode="auto">
          <a:xfrm>
            <a:off x="1143000" y="6248400"/>
            <a:ext cx="6907213" cy="479425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rgbClr val="005DAA"/>
            </a:solidFill>
            <a:miter lim="800000"/>
            <a:headEnd/>
            <a:tailEnd/>
          </a:ln>
        </p:spPr>
        <p:txBody>
          <a:bodyPr bIns="64008" anchor="b">
            <a:spAutoFit/>
          </a:bodyPr>
          <a:lstStyle/>
          <a:p>
            <a:pPr algn="ctr" defTabSz="865188"/>
            <a:r>
              <a:rPr lang="en-US" sz="2000">
                <a:latin typeface="Arial" charset="0"/>
              </a:rPr>
              <a:t>“Clean Sheet of Paper Approach”</a:t>
            </a:r>
          </a:p>
        </p:txBody>
      </p:sp>
      <p:sp>
        <p:nvSpPr>
          <p:cNvPr id="10245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3293839-83C5-46D6-B8E8-B9BBAFEE0944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3025"/>
            <a:ext cx="6705600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The Economy as a Challenge / La </a:t>
            </a:r>
            <a:r>
              <a:rPr lang="en-US" dirty="0" err="1" smtClean="0">
                <a:latin typeface="Arial" charset="0"/>
                <a:cs typeface="Arial" charset="0"/>
              </a:rPr>
              <a:t>economía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como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desafío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11267" name="Rectangle 6"/>
          <p:cNvSpPr>
            <a:spLocks noGrp="1" noChangeArrowheads="1"/>
          </p:cNvSpPr>
          <p:nvPr>
            <p:ph idx="1"/>
          </p:nvPr>
        </p:nvSpPr>
        <p:spPr>
          <a:xfrm>
            <a:off x="304800" y="1433513"/>
            <a:ext cx="8229600" cy="452437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Carrying out procurement reform under an environment of reduced budgets and increased requirements.</a:t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err="1" smtClean="0">
                <a:latin typeface="Arial" charset="0"/>
                <a:cs typeface="Arial" charset="0"/>
              </a:rPr>
              <a:t>Llevar</a:t>
            </a:r>
            <a:r>
              <a:rPr lang="en-US" dirty="0" smtClean="0">
                <a:latin typeface="Arial" charset="0"/>
                <a:cs typeface="Arial" charset="0"/>
              </a:rPr>
              <a:t> a </a:t>
            </a:r>
            <a:r>
              <a:rPr lang="en-US" dirty="0" err="1" smtClean="0">
                <a:latin typeface="Arial" charset="0"/>
                <a:cs typeface="Arial" charset="0"/>
              </a:rPr>
              <a:t>cabo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reformas</a:t>
            </a:r>
            <a:r>
              <a:rPr lang="en-US" dirty="0" smtClean="0">
                <a:latin typeface="Arial" charset="0"/>
                <a:cs typeface="Arial" charset="0"/>
              </a:rPr>
              <a:t> en </a:t>
            </a:r>
            <a:r>
              <a:rPr lang="en-US" dirty="0" err="1" smtClean="0">
                <a:latin typeface="Arial" charset="0"/>
                <a:cs typeface="Arial" charset="0"/>
              </a:rPr>
              <a:t>compras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públicas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bajo</a:t>
            </a:r>
            <a:r>
              <a:rPr lang="en-US" dirty="0" smtClean="0">
                <a:latin typeface="Arial" charset="0"/>
                <a:cs typeface="Arial" charset="0"/>
              </a:rPr>
              <a:t> un </a:t>
            </a:r>
            <a:r>
              <a:rPr lang="en-US" dirty="0" err="1" smtClean="0">
                <a:latin typeface="Arial" charset="0"/>
                <a:cs typeface="Arial" charset="0"/>
              </a:rPr>
              <a:t>ambiente</a:t>
            </a:r>
            <a:r>
              <a:rPr lang="en-US" dirty="0" smtClean="0">
                <a:latin typeface="Arial" charset="0"/>
                <a:cs typeface="Arial" charset="0"/>
              </a:rPr>
              <a:t> de </a:t>
            </a:r>
            <a:r>
              <a:rPr lang="en-US" dirty="0" err="1" smtClean="0">
                <a:latin typeface="Arial" charset="0"/>
                <a:cs typeface="Arial" charset="0"/>
              </a:rPr>
              <a:t>presupuestos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reducidos</a:t>
            </a:r>
            <a:r>
              <a:rPr lang="en-US" dirty="0" smtClean="0">
                <a:latin typeface="Arial" charset="0"/>
                <a:cs typeface="Arial" charset="0"/>
              </a:rPr>
              <a:t> y </a:t>
            </a:r>
            <a:r>
              <a:rPr lang="en-US" dirty="0" err="1" smtClean="0">
                <a:latin typeface="Arial" charset="0"/>
                <a:cs typeface="Arial" charset="0"/>
              </a:rPr>
              <a:t>aumento</a:t>
            </a:r>
            <a:r>
              <a:rPr lang="en-US" dirty="0" smtClean="0">
                <a:latin typeface="Arial" charset="0"/>
                <a:cs typeface="Arial" charset="0"/>
              </a:rPr>
              <a:t> de </a:t>
            </a:r>
            <a:r>
              <a:rPr lang="en-US" dirty="0" err="1" smtClean="0">
                <a:latin typeface="Arial" charset="0"/>
                <a:cs typeface="Arial" charset="0"/>
              </a:rPr>
              <a:t>requerimientos</a:t>
            </a:r>
            <a:r>
              <a:rPr lang="en-US" dirty="0" smtClean="0">
                <a:latin typeface="Arial" charset="0"/>
                <a:cs typeface="Arial" charset="0"/>
              </a:rPr>
              <a:t>.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Misuse of funds and ethics</a:t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Mal </a:t>
            </a:r>
            <a:r>
              <a:rPr lang="en-US" dirty="0" err="1" smtClean="0">
                <a:latin typeface="Arial" charset="0"/>
                <a:cs typeface="Arial" charset="0"/>
              </a:rPr>
              <a:t>uso</a:t>
            </a:r>
            <a:r>
              <a:rPr lang="en-US" dirty="0" smtClean="0">
                <a:latin typeface="Arial" charset="0"/>
                <a:cs typeface="Arial" charset="0"/>
              </a:rPr>
              <a:t> de </a:t>
            </a:r>
            <a:r>
              <a:rPr lang="en-US" dirty="0" err="1" smtClean="0">
                <a:latin typeface="Arial" charset="0"/>
                <a:cs typeface="Arial" charset="0"/>
              </a:rPr>
              <a:t>fondos</a:t>
            </a:r>
            <a:r>
              <a:rPr lang="en-US" dirty="0" smtClean="0">
                <a:latin typeface="Arial" charset="0"/>
                <a:cs typeface="Arial" charset="0"/>
              </a:rPr>
              <a:t> y </a:t>
            </a:r>
            <a:r>
              <a:rPr lang="en-US" dirty="0" err="1" smtClean="0">
                <a:latin typeface="Arial" charset="0"/>
                <a:cs typeface="Arial" charset="0"/>
              </a:rPr>
              <a:t>ética</a:t>
            </a:r>
            <a:endParaRPr lang="en-US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Introduction of e-commerce and e-procurement</a:t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err="1" smtClean="0">
                <a:latin typeface="Arial" charset="0"/>
                <a:cs typeface="Arial" charset="0"/>
              </a:rPr>
              <a:t>Introducción</a:t>
            </a:r>
            <a:r>
              <a:rPr lang="en-US" dirty="0" smtClean="0">
                <a:latin typeface="Arial" charset="0"/>
                <a:cs typeface="Arial" charset="0"/>
              </a:rPr>
              <a:t> de </a:t>
            </a:r>
            <a:r>
              <a:rPr lang="en-US" dirty="0" err="1" smtClean="0">
                <a:latin typeface="Arial" charset="0"/>
                <a:cs typeface="Arial" charset="0"/>
              </a:rPr>
              <a:t>comercio</a:t>
            </a:r>
            <a:r>
              <a:rPr lang="en-US" dirty="0" smtClean="0">
                <a:latin typeface="Arial" charset="0"/>
                <a:cs typeface="Arial" charset="0"/>
              </a:rPr>
              <a:t> y </a:t>
            </a:r>
            <a:r>
              <a:rPr lang="en-US" dirty="0" err="1" smtClean="0">
                <a:latin typeface="Arial" charset="0"/>
                <a:cs typeface="Arial" charset="0"/>
              </a:rPr>
              <a:t>compras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electrónicas</a:t>
            </a:r>
            <a:endParaRPr lang="en-US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Whole market infrastructure and property</a:t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err="1" smtClean="0">
                <a:latin typeface="Arial" charset="0"/>
                <a:cs typeface="Arial" charset="0"/>
              </a:rPr>
              <a:t>Propiedad</a:t>
            </a:r>
            <a:r>
              <a:rPr lang="en-US" dirty="0" smtClean="0">
                <a:latin typeface="Arial" charset="0"/>
                <a:cs typeface="Arial" charset="0"/>
              </a:rPr>
              <a:t> de la </a:t>
            </a:r>
            <a:r>
              <a:rPr lang="en-US" dirty="0" err="1" smtClean="0">
                <a:latin typeface="Arial" charset="0"/>
                <a:cs typeface="Arial" charset="0"/>
              </a:rPr>
              <a:t>infraestructura</a:t>
            </a:r>
            <a:r>
              <a:rPr lang="en-US" dirty="0" smtClean="0">
                <a:latin typeface="Arial" charset="0"/>
                <a:cs typeface="Arial" charset="0"/>
              </a:rPr>
              <a:t> de </a:t>
            </a:r>
            <a:r>
              <a:rPr lang="en-US" dirty="0" err="1" smtClean="0">
                <a:latin typeface="Arial" charset="0"/>
                <a:cs typeface="Arial" charset="0"/>
              </a:rPr>
              <a:t>mercado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1F71D2B-B785-4116-874F-BC51BE340722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28600" y="73025"/>
            <a:ext cx="6705600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Importance of Acquisition Workforce / </a:t>
            </a:r>
            <a:r>
              <a:rPr lang="en-US" dirty="0" err="1" smtClean="0">
                <a:latin typeface="Arial" charset="0"/>
                <a:cs typeface="Arial" charset="0"/>
              </a:rPr>
              <a:t>Impotancia</a:t>
            </a:r>
            <a:r>
              <a:rPr lang="en-US" dirty="0" smtClean="0">
                <a:latin typeface="Arial" charset="0"/>
                <a:cs typeface="Arial" charset="0"/>
              </a:rPr>
              <a:t> de la </a:t>
            </a:r>
            <a:r>
              <a:rPr lang="en-US" dirty="0" err="1" smtClean="0">
                <a:latin typeface="Arial" charset="0"/>
                <a:cs typeface="Arial" charset="0"/>
              </a:rPr>
              <a:t>fuerza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laboral</a:t>
            </a:r>
            <a:r>
              <a:rPr lang="en-US" dirty="0" smtClean="0">
                <a:latin typeface="Arial" charset="0"/>
                <a:cs typeface="Arial" charset="0"/>
              </a:rPr>
              <a:t> en </a:t>
            </a:r>
            <a:r>
              <a:rPr lang="en-US" dirty="0" err="1" smtClean="0">
                <a:latin typeface="Arial" charset="0"/>
                <a:cs typeface="Arial" charset="0"/>
              </a:rPr>
              <a:t>compras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públicas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04800" y="1401763"/>
            <a:ext cx="8382000" cy="452437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Trained</a:t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err="1" smtClean="0">
                <a:latin typeface="Arial" charset="0"/>
                <a:cs typeface="Arial" charset="0"/>
              </a:rPr>
              <a:t>Entrenada</a:t>
            </a:r>
            <a:endParaRPr lang="en-US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Incentivized</a:t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err="1" smtClean="0">
                <a:latin typeface="Arial" charset="0"/>
                <a:cs typeface="Arial" charset="0"/>
              </a:rPr>
              <a:t>Motivada</a:t>
            </a:r>
            <a:endParaRPr lang="en-US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Tools</a:t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err="1" smtClean="0">
                <a:latin typeface="Arial" charset="0"/>
                <a:cs typeface="Arial" charset="0"/>
              </a:rPr>
              <a:t>Herramientas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B4DF671-3099-4871-B43E-B776480F3363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28599" y="73025"/>
            <a:ext cx="8135471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Strategic Sourcing – Challenge &amp; Opportunity / </a:t>
            </a:r>
            <a:r>
              <a:rPr lang="en-US" dirty="0" err="1" smtClean="0">
                <a:latin typeface="Arial" charset="0"/>
                <a:cs typeface="Arial" charset="0"/>
              </a:rPr>
              <a:t>Abastecimiento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estratégico</a:t>
            </a:r>
            <a:r>
              <a:rPr lang="en-US" dirty="0" smtClean="0">
                <a:latin typeface="Arial" charset="0"/>
                <a:cs typeface="Arial" charset="0"/>
              </a:rPr>
              <a:t> – </a:t>
            </a:r>
            <a:r>
              <a:rPr lang="en-US" dirty="0" err="1" smtClean="0">
                <a:latin typeface="Arial" charset="0"/>
                <a:cs typeface="Arial" charset="0"/>
              </a:rPr>
              <a:t>Desafío</a:t>
            </a:r>
            <a:r>
              <a:rPr lang="en-US" dirty="0" smtClean="0">
                <a:latin typeface="Arial" charset="0"/>
                <a:cs typeface="Arial" charset="0"/>
              </a:rPr>
              <a:t> y </a:t>
            </a:r>
            <a:r>
              <a:rPr lang="en-US" dirty="0" err="1" smtClean="0">
                <a:latin typeface="Arial" charset="0"/>
                <a:cs typeface="Arial" charset="0"/>
              </a:rPr>
              <a:t>oportunidad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04800" y="1401763"/>
            <a:ext cx="8382000" cy="4524375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Spend Analysis</a:t>
            </a:r>
            <a:br>
              <a:rPr lang="en-US" sz="2400" dirty="0" smtClean="0">
                <a:latin typeface="Arial" charset="0"/>
                <a:cs typeface="Arial" charset="0"/>
              </a:rPr>
            </a:br>
            <a:r>
              <a:rPr lang="en-US" sz="2400" dirty="0" err="1" smtClean="0">
                <a:latin typeface="Arial" charset="0"/>
                <a:cs typeface="Arial" charset="0"/>
              </a:rPr>
              <a:t>Análisis</a:t>
            </a:r>
            <a:r>
              <a:rPr lang="en-US" sz="2400" dirty="0" smtClean="0">
                <a:latin typeface="Arial" charset="0"/>
                <a:cs typeface="Arial" charset="0"/>
              </a:rPr>
              <a:t> de </a:t>
            </a:r>
            <a:r>
              <a:rPr lang="en-US" sz="2400" dirty="0" err="1" smtClean="0">
                <a:latin typeface="Arial" charset="0"/>
                <a:cs typeface="Arial" charset="0"/>
              </a:rPr>
              <a:t>Gasto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Creating Virtual Solutions</a:t>
            </a:r>
            <a:br>
              <a:rPr lang="en-US" sz="2400" dirty="0" smtClean="0">
                <a:latin typeface="Arial" charset="0"/>
                <a:cs typeface="Arial" charset="0"/>
              </a:rPr>
            </a:br>
            <a:r>
              <a:rPr lang="en-US" sz="2400" dirty="0" err="1" smtClean="0">
                <a:latin typeface="Arial" charset="0"/>
                <a:cs typeface="Arial" charset="0"/>
              </a:rPr>
              <a:t>Creación</a:t>
            </a:r>
            <a:r>
              <a:rPr lang="en-US" sz="2400" dirty="0" smtClean="0">
                <a:latin typeface="Arial" charset="0"/>
                <a:cs typeface="Arial" charset="0"/>
              </a:rPr>
              <a:t> de </a:t>
            </a:r>
            <a:r>
              <a:rPr lang="en-US" sz="2400" dirty="0" err="1" smtClean="0">
                <a:latin typeface="Arial" charset="0"/>
                <a:cs typeface="Arial" charset="0"/>
              </a:rPr>
              <a:t>soluciones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virtuales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en-US" sz="1800" dirty="0" smtClean="0">
                <a:latin typeface="Arial" charset="0"/>
                <a:cs typeface="Arial" charset="0"/>
              </a:rPr>
              <a:t>Virtual contracts / </a:t>
            </a:r>
            <a:r>
              <a:rPr lang="en-US" sz="1800" dirty="0" err="1" smtClean="0">
                <a:latin typeface="Arial" charset="0"/>
                <a:cs typeface="Arial" charset="0"/>
              </a:rPr>
              <a:t>Contratos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virtuales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en-US" sz="1800" dirty="0" smtClean="0">
                <a:latin typeface="Arial" charset="0"/>
                <a:cs typeface="Arial" charset="0"/>
              </a:rPr>
              <a:t>Catalogue / </a:t>
            </a:r>
            <a:r>
              <a:rPr lang="en-US" sz="1800" dirty="0" err="1" smtClean="0">
                <a:latin typeface="Arial" charset="0"/>
                <a:cs typeface="Arial" charset="0"/>
              </a:rPr>
              <a:t>Catálogo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en-US" sz="1800" dirty="0" smtClean="0">
                <a:latin typeface="Arial" charset="0"/>
                <a:cs typeface="Arial" charset="0"/>
              </a:rPr>
              <a:t>Consolidated buying / </a:t>
            </a:r>
            <a:r>
              <a:rPr lang="en-US" sz="1800" dirty="0" err="1" smtClean="0">
                <a:latin typeface="Arial" charset="0"/>
                <a:cs typeface="Arial" charset="0"/>
              </a:rPr>
              <a:t>Compras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consolidadas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en-US" sz="1800" dirty="0" smtClean="0">
                <a:latin typeface="Arial" charset="0"/>
                <a:cs typeface="Arial" charset="0"/>
              </a:rPr>
              <a:t>Virtual warehouse / </a:t>
            </a:r>
            <a:r>
              <a:rPr lang="en-US" sz="1800" dirty="0" err="1" smtClean="0">
                <a:latin typeface="Arial" charset="0"/>
                <a:cs typeface="Arial" charset="0"/>
              </a:rPr>
              <a:t>Almacenes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virtuales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 eaLnBrk="1" hangingPunct="1"/>
            <a:endParaRPr lang="en-US" sz="2400" dirty="0" smtClean="0">
              <a:latin typeface="Arial" charset="0"/>
              <a:cs typeface="Arial" charset="0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7115AA0-C310-45AA-A9EB-A01972DABD3F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28600" y="73025"/>
            <a:ext cx="6705600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Teaming with Industry / </a:t>
            </a:r>
            <a:r>
              <a:rPr lang="en-US" dirty="0" err="1" smtClean="0">
                <a:latin typeface="Arial" charset="0"/>
                <a:cs typeface="Arial" charset="0"/>
              </a:rPr>
              <a:t>Trabajando</a:t>
            </a:r>
            <a:r>
              <a:rPr lang="en-US" dirty="0" smtClean="0">
                <a:latin typeface="Arial" charset="0"/>
                <a:cs typeface="Arial" charset="0"/>
              </a:rPr>
              <a:t> en </a:t>
            </a:r>
            <a:r>
              <a:rPr lang="en-US" dirty="0" err="1" smtClean="0">
                <a:latin typeface="Arial" charset="0"/>
                <a:cs typeface="Arial" charset="0"/>
              </a:rPr>
              <a:t>equipo</a:t>
            </a:r>
            <a:r>
              <a:rPr lang="en-US" dirty="0" smtClean="0">
                <a:latin typeface="Arial" charset="0"/>
                <a:cs typeface="Arial" charset="0"/>
              </a:rPr>
              <a:t> con la </a:t>
            </a:r>
            <a:r>
              <a:rPr lang="en-US" dirty="0" err="1" smtClean="0">
                <a:latin typeface="Arial" charset="0"/>
                <a:cs typeface="Arial" charset="0"/>
              </a:rPr>
              <a:t>Industria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04800" y="1401763"/>
            <a:ext cx="8382000" cy="4524375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Companies have both experience and capabilities</a:t>
            </a:r>
            <a:br>
              <a:rPr lang="en-US" sz="2400" dirty="0" smtClean="0">
                <a:latin typeface="Arial" charset="0"/>
                <a:cs typeface="Arial" charset="0"/>
              </a:rPr>
            </a:br>
            <a:r>
              <a:rPr lang="en-US" sz="2400" dirty="0" smtClean="0">
                <a:latin typeface="Arial" charset="0"/>
                <a:cs typeface="Arial" charset="0"/>
              </a:rPr>
              <a:t>Las </a:t>
            </a:r>
            <a:r>
              <a:rPr lang="en-US" sz="2400" dirty="0" err="1" smtClean="0">
                <a:latin typeface="Arial" charset="0"/>
                <a:cs typeface="Arial" charset="0"/>
              </a:rPr>
              <a:t>empresas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tienen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experiencia</a:t>
            </a:r>
            <a:r>
              <a:rPr lang="en-US" sz="2400" dirty="0" smtClean="0">
                <a:latin typeface="Arial" charset="0"/>
                <a:cs typeface="Arial" charset="0"/>
              </a:rPr>
              <a:t> y </a:t>
            </a:r>
            <a:r>
              <a:rPr lang="en-US" sz="2400" dirty="0" err="1" smtClean="0">
                <a:latin typeface="Arial" charset="0"/>
                <a:cs typeface="Arial" charset="0"/>
              </a:rPr>
              <a:t>capacidad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Communications with industry essential to system development/reform / La </a:t>
            </a:r>
            <a:r>
              <a:rPr lang="en-US" sz="2400" dirty="0" err="1" smtClean="0">
                <a:latin typeface="Arial" charset="0"/>
                <a:cs typeface="Arial" charset="0"/>
              </a:rPr>
              <a:t>comunicación</a:t>
            </a:r>
            <a:r>
              <a:rPr lang="en-US" sz="2400" dirty="0" smtClean="0">
                <a:latin typeface="Arial" charset="0"/>
                <a:cs typeface="Arial" charset="0"/>
              </a:rPr>
              <a:t> con la </a:t>
            </a:r>
            <a:r>
              <a:rPr lang="en-US" sz="2400" dirty="0" err="1" smtClean="0">
                <a:latin typeface="Arial" charset="0"/>
                <a:cs typeface="Arial" charset="0"/>
              </a:rPr>
              <a:t>industria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es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esencial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para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reforma</a:t>
            </a:r>
            <a:r>
              <a:rPr lang="en-US" sz="2400" dirty="0" smtClean="0">
                <a:latin typeface="Arial" charset="0"/>
                <a:cs typeface="Arial" charset="0"/>
              </a:rPr>
              <a:t>/</a:t>
            </a:r>
            <a:r>
              <a:rPr lang="en-US" sz="2400" dirty="0" err="1" smtClean="0">
                <a:latin typeface="Arial" charset="0"/>
                <a:cs typeface="Arial" charset="0"/>
              </a:rPr>
              <a:t>desarrollo</a:t>
            </a:r>
            <a:r>
              <a:rPr lang="en-US" sz="2400" dirty="0" smtClean="0">
                <a:latin typeface="Arial" charset="0"/>
                <a:cs typeface="Arial" charset="0"/>
              </a:rPr>
              <a:t> del </a:t>
            </a:r>
            <a:r>
              <a:rPr lang="en-US" sz="2400" dirty="0" err="1" smtClean="0">
                <a:latin typeface="Arial" charset="0"/>
                <a:cs typeface="Arial" charset="0"/>
              </a:rPr>
              <a:t>sistema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en-US" sz="1800" dirty="0" smtClean="0">
                <a:latin typeface="Arial" charset="0"/>
                <a:cs typeface="Arial" charset="0"/>
              </a:rPr>
              <a:t>Rules and processes add costs to goods, services and solutions / </a:t>
            </a:r>
            <a:r>
              <a:rPr lang="en-US" sz="1800" dirty="0" err="1" smtClean="0">
                <a:latin typeface="Arial" charset="0"/>
                <a:cs typeface="Arial" charset="0"/>
              </a:rPr>
              <a:t>Reglas</a:t>
            </a:r>
            <a:r>
              <a:rPr lang="en-US" sz="1800" dirty="0" smtClean="0">
                <a:latin typeface="Arial" charset="0"/>
                <a:cs typeface="Arial" charset="0"/>
              </a:rPr>
              <a:t> y </a:t>
            </a:r>
            <a:r>
              <a:rPr lang="en-US" sz="1800" dirty="0" err="1" smtClean="0">
                <a:latin typeface="Arial" charset="0"/>
                <a:cs typeface="Arial" charset="0"/>
              </a:rPr>
              <a:t>procesos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aumentan</a:t>
            </a:r>
            <a:r>
              <a:rPr lang="en-US" sz="1800" dirty="0" smtClean="0">
                <a:latin typeface="Arial" charset="0"/>
                <a:cs typeface="Arial" charset="0"/>
              </a:rPr>
              <a:t> el </a:t>
            </a:r>
            <a:r>
              <a:rPr lang="en-US" sz="1800" dirty="0" err="1" smtClean="0">
                <a:latin typeface="Arial" charset="0"/>
                <a:cs typeface="Arial" charset="0"/>
              </a:rPr>
              <a:t>costo</a:t>
            </a:r>
            <a:r>
              <a:rPr lang="en-US" sz="1800" dirty="0" smtClean="0">
                <a:latin typeface="Arial" charset="0"/>
                <a:cs typeface="Arial" charset="0"/>
              </a:rPr>
              <a:t> de </a:t>
            </a:r>
            <a:r>
              <a:rPr lang="en-US" sz="1800" dirty="0" err="1" smtClean="0">
                <a:latin typeface="Arial" charset="0"/>
                <a:cs typeface="Arial" charset="0"/>
              </a:rPr>
              <a:t>bienes</a:t>
            </a:r>
            <a:r>
              <a:rPr lang="en-US" sz="1800" dirty="0" smtClean="0">
                <a:latin typeface="Arial" charset="0"/>
                <a:cs typeface="Arial" charset="0"/>
              </a:rPr>
              <a:t>, </a:t>
            </a:r>
            <a:r>
              <a:rPr lang="en-US" sz="1800" dirty="0" err="1" smtClean="0">
                <a:latin typeface="Arial" charset="0"/>
                <a:cs typeface="Arial" charset="0"/>
              </a:rPr>
              <a:t>servicios</a:t>
            </a:r>
            <a:r>
              <a:rPr lang="en-US" sz="1800" dirty="0" smtClean="0">
                <a:latin typeface="Arial" charset="0"/>
                <a:cs typeface="Arial" charset="0"/>
              </a:rPr>
              <a:t> y </a:t>
            </a:r>
            <a:r>
              <a:rPr lang="en-US" sz="1800" dirty="0" err="1" smtClean="0">
                <a:latin typeface="Arial" charset="0"/>
                <a:cs typeface="Arial" charset="0"/>
              </a:rPr>
              <a:t>soluciones</a:t>
            </a:r>
            <a:r>
              <a:rPr lang="en-US" sz="1800" dirty="0" smtClean="0">
                <a:latin typeface="Arial" charset="0"/>
                <a:cs typeface="Arial" charset="0"/>
              </a:rPr>
              <a:t>.</a:t>
            </a:r>
          </a:p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Transparent processes necessary / </a:t>
            </a:r>
            <a:r>
              <a:rPr lang="en-US" sz="2400" dirty="0" err="1" smtClean="0">
                <a:latin typeface="Arial" charset="0"/>
                <a:cs typeface="Arial" charset="0"/>
              </a:rPr>
              <a:t>Procesos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transparentes</a:t>
            </a:r>
            <a:r>
              <a:rPr lang="en-US" sz="2400" dirty="0" smtClean="0">
                <a:latin typeface="Arial" charset="0"/>
                <a:cs typeface="Arial" charset="0"/>
              </a:rPr>
              <a:t> son </a:t>
            </a:r>
            <a:r>
              <a:rPr lang="en-US" sz="2400" dirty="0" err="1" smtClean="0">
                <a:latin typeface="Arial" charset="0"/>
                <a:cs typeface="Arial" charset="0"/>
              </a:rPr>
              <a:t>necesarios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endParaRPr lang="en-US" sz="2400" dirty="0" smtClean="0">
              <a:latin typeface="Arial" charset="0"/>
              <a:cs typeface="Arial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765878F-9DBD-4BDD-BCF6-AE42D927AAFE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8600" y="73025"/>
            <a:ext cx="6705600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Public Support Essential / </a:t>
            </a:r>
            <a:r>
              <a:rPr lang="en-US" dirty="0" err="1" smtClean="0">
                <a:latin typeface="Arial" charset="0"/>
                <a:cs typeface="Arial" charset="0"/>
              </a:rPr>
              <a:t>Apoyo</a:t>
            </a:r>
            <a:r>
              <a:rPr lang="en-US" dirty="0" smtClean="0">
                <a:latin typeface="Arial" charset="0"/>
                <a:cs typeface="Arial" charset="0"/>
              </a:rPr>
              <a:t> al </a:t>
            </a:r>
            <a:r>
              <a:rPr lang="en-US" dirty="0" err="1" smtClean="0">
                <a:latin typeface="Arial" charset="0"/>
                <a:cs typeface="Arial" charset="0"/>
              </a:rPr>
              <a:t>público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es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esencial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401763"/>
            <a:ext cx="8382000" cy="4524375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Importance of Integrity of the Process / </a:t>
            </a:r>
            <a:r>
              <a:rPr lang="en-US" sz="2400" dirty="0" err="1" smtClean="0">
                <a:latin typeface="Arial" charset="0"/>
                <a:cs typeface="Arial" charset="0"/>
              </a:rPr>
              <a:t>Impostancia</a:t>
            </a:r>
            <a:r>
              <a:rPr lang="en-US" sz="2400" dirty="0" smtClean="0">
                <a:latin typeface="Arial" charset="0"/>
                <a:cs typeface="Arial" charset="0"/>
              </a:rPr>
              <a:t> de la </a:t>
            </a:r>
            <a:r>
              <a:rPr lang="en-US" sz="2400" dirty="0" err="1" smtClean="0">
                <a:latin typeface="Arial" charset="0"/>
                <a:cs typeface="Arial" charset="0"/>
              </a:rPr>
              <a:t>integridad</a:t>
            </a:r>
            <a:r>
              <a:rPr lang="en-US" sz="2400" dirty="0" smtClean="0">
                <a:latin typeface="Arial" charset="0"/>
                <a:cs typeface="Arial" charset="0"/>
              </a:rPr>
              <a:t> del </a:t>
            </a:r>
            <a:r>
              <a:rPr lang="en-US" sz="2400" dirty="0" err="1" smtClean="0">
                <a:latin typeface="Arial" charset="0"/>
                <a:cs typeface="Arial" charset="0"/>
              </a:rPr>
              <a:t>proceso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en-US" sz="1800" dirty="0" smtClean="0">
                <a:latin typeface="Arial" charset="0"/>
                <a:cs typeface="Arial" charset="0"/>
              </a:rPr>
              <a:t>Rules must be clear and unambiguous / Las </a:t>
            </a:r>
            <a:r>
              <a:rPr lang="en-US" sz="1800" dirty="0" err="1" smtClean="0">
                <a:latin typeface="Arial" charset="0"/>
                <a:cs typeface="Arial" charset="0"/>
              </a:rPr>
              <a:t>reglas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deben</a:t>
            </a:r>
            <a:r>
              <a:rPr lang="en-US" sz="1800" dirty="0" smtClean="0">
                <a:latin typeface="Arial" charset="0"/>
                <a:cs typeface="Arial" charset="0"/>
              </a:rPr>
              <a:t> ser </a:t>
            </a:r>
            <a:r>
              <a:rPr lang="en-US" sz="1800" dirty="0" err="1" smtClean="0">
                <a:latin typeface="Arial" charset="0"/>
                <a:cs typeface="Arial" charset="0"/>
              </a:rPr>
              <a:t>claras</a:t>
            </a:r>
            <a:r>
              <a:rPr lang="en-US" sz="1800" dirty="0" smtClean="0">
                <a:latin typeface="Arial" charset="0"/>
                <a:cs typeface="Arial" charset="0"/>
              </a:rPr>
              <a:t> y no </a:t>
            </a:r>
            <a:r>
              <a:rPr lang="en-US" sz="1800" dirty="0" err="1" smtClean="0">
                <a:latin typeface="Arial" charset="0"/>
                <a:cs typeface="Arial" charset="0"/>
              </a:rPr>
              <a:t>ambiguas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en-US" sz="1800" dirty="0" smtClean="0">
                <a:latin typeface="Arial" charset="0"/>
                <a:cs typeface="Arial" charset="0"/>
              </a:rPr>
              <a:t>Should adopt where possible global commercial practices / En lo </a:t>
            </a:r>
            <a:r>
              <a:rPr lang="en-US" sz="1800" dirty="0" err="1" smtClean="0">
                <a:latin typeface="Arial" charset="0"/>
                <a:cs typeface="Arial" charset="0"/>
              </a:rPr>
              <a:t>posible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adoptar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praticas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comerciales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globales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Integrity = / </a:t>
            </a:r>
            <a:r>
              <a:rPr lang="en-US" sz="2400" dirty="0" err="1" smtClean="0">
                <a:latin typeface="Arial" charset="0"/>
                <a:cs typeface="Arial" charset="0"/>
              </a:rPr>
              <a:t>Integridad</a:t>
            </a:r>
            <a:r>
              <a:rPr lang="en-US" sz="2400" dirty="0" smtClean="0">
                <a:latin typeface="Arial" charset="0"/>
                <a:cs typeface="Arial" charset="0"/>
              </a:rPr>
              <a:t> =</a:t>
            </a:r>
          </a:p>
          <a:p>
            <a:pPr lvl="1" eaLnBrk="1" hangingPunct="1"/>
            <a:r>
              <a:rPr lang="en-US" sz="1800" dirty="0" smtClean="0">
                <a:latin typeface="Arial" charset="0"/>
                <a:cs typeface="Arial" charset="0"/>
              </a:rPr>
              <a:t>Competition / </a:t>
            </a:r>
            <a:r>
              <a:rPr lang="en-US" sz="1800" dirty="0" err="1" smtClean="0">
                <a:latin typeface="Arial" charset="0"/>
                <a:cs typeface="Arial" charset="0"/>
              </a:rPr>
              <a:t>Competencia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en-US" sz="1800" dirty="0" smtClean="0">
                <a:latin typeface="Arial" charset="0"/>
                <a:cs typeface="Arial" charset="0"/>
              </a:rPr>
              <a:t>Transparency / </a:t>
            </a:r>
            <a:r>
              <a:rPr lang="en-US" sz="1800" dirty="0" err="1" smtClean="0">
                <a:latin typeface="Arial" charset="0"/>
                <a:cs typeface="Arial" charset="0"/>
              </a:rPr>
              <a:t>Transparencia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en-US" sz="1800" dirty="0" smtClean="0">
                <a:latin typeface="Arial" charset="0"/>
                <a:cs typeface="Arial" charset="0"/>
              </a:rPr>
              <a:t>Value for money / Valor </a:t>
            </a:r>
            <a:r>
              <a:rPr lang="en-US" sz="1800" dirty="0" err="1" smtClean="0">
                <a:latin typeface="Arial" charset="0"/>
                <a:cs typeface="Arial" charset="0"/>
              </a:rPr>
              <a:t>por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inversión</a:t>
            </a:r>
            <a:endParaRPr lang="en-US" sz="18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8601BD9-26AA-4468-B057-4986C303D62E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28600" y="73025"/>
            <a:ext cx="6705600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US System Factoids /  </a:t>
            </a:r>
            <a:r>
              <a:rPr lang="en-US" dirty="0" err="1" smtClean="0">
                <a:latin typeface="Arial" charset="0"/>
                <a:cs typeface="Arial" charset="0"/>
              </a:rPr>
              <a:t>Datos</a:t>
            </a:r>
            <a:r>
              <a:rPr lang="en-US" dirty="0" smtClean="0">
                <a:latin typeface="Arial" charset="0"/>
                <a:cs typeface="Arial" charset="0"/>
              </a:rPr>
              <a:t> del </a:t>
            </a:r>
            <a:r>
              <a:rPr lang="en-US" dirty="0" err="1" smtClean="0">
                <a:latin typeface="Arial" charset="0"/>
                <a:cs typeface="Arial" charset="0"/>
              </a:rPr>
              <a:t>sistema</a:t>
            </a:r>
            <a:r>
              <a:rPr lang="en-US" dirty="0" smtClean="0">
                <a:latin typeface="Arial" charset="0"/>
                <a:cs typeface="Arial" charset="0"/>
              </a:rPr>
              <a:t> de </a:t>
            </a:r>
            <a:r>
              <a:rPr lang="en-US" dirty="0" err="1" smtClean="0">
                <a:latin typeface="Arial" charset="0"/>
                <a:cs typeface="Arial" charset="0"/>
              </a:rPr>
              <a:t>compras</a:t>
            </a:r>
            <a:r>
              <a:rPr lang="en-US" dirty="0" smtClean="0">
                <a:latin typeface="Arial" charset="0"/>
                <a:cs typeface="Arial" charset="0"/>
              </a:rPr>
              <a:t> de EE.UU.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588" y="1092482"/>
            <a:ext cx="8382000" cy="452437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1800" dirty="0" smtClean="0"/>
              <a:t>There is no unitary US Government Procurement System</a:t>
            </a:r>
            <a:br>
              <a:rPr lang="en-US" sz="1800" dirty="0" smtClean="0"/>
            </a:br>
            <a:r>
              <a:rPr lang="en-US" sz="1800" dirty="0" smtClean="0"/>
              <a:t>No </a:t>
            </a:r>
            <a:r>
              <a:rPr lang="en-US" sz="1800" dirty="0" err="1" smtClean="0"/>
              <a:t>existe</a:t>
            </a:r>
            <a:r>
              <a:rPr lang="en-US" sz="1800" dirty="0" smtClean="0"/>
              <a:t> un </a:t>
            </a:r>
            <a:r>
              <a:rPr lang="en-US" sz="1800" dirty="0" err="1" smtClean="0"/>
              <a:t>sistema</a:t>
            </a:r>
            <a:r>
              <a:rPr lang="en-US" sz="1800" dirty="0" smtClean="0"/>
              <a:t> de </a:t>
            </a:r>
            <a:r>
              <a:rPr lang="en-US" sz="1800" dirty="0" err="1" smtClean="0"/>
              <a:t>compras</a:t>
            </a:r>
            <a:r>
              <a:rPr lang="en-US" sz="1800" dirty="0" smtClean="0"/>
              <a:t> </a:t>
            </a:r>
            <a:r>
              <a:rPr lang="en-US" sz="1800" dirty="0" err="1" smtClean="0"/>
              <a:t>unitario</a:t>
            </a:r>
            <a:endParaRPr lang="en-US" sz="1800" dirty="0" smtClean="0"/>
          </a:p>
          <a:p>
            <a:pPr lvl="1" eaLnBrk="1" hangingPunct="1">
              <a:defRPr/>
            </a:pPr>
            <a:r>
              <a:rPr lang="en-US" dirty="0" smtClean="0"/>
              <a:t>Federal</a:t>
            </a:r>
          </a:p>
          <a:p>
            <a:pPr lvl="1" eaLnBrk="1" hangingPunct="1">
              <a:defRPr/>
            </a:pPr>
            <a:r>
              <a:rPr lang="en-US" dirty="0" smtClean="0"/>
              <a:t>State / Estado/</a:t>
            </a:r>
            <a:r>
              <a:rPr lang="en-US" dirty="0" err="1" smtClean="0"/>
              <a:t>provincia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Local</a:t>
            </a:r>
          </a:p>
          <a:p>
            <a:pPr eaLnBrk="1" hangingPunct="1">
              <a:defRPr/>
            </a:pPr>
            <a:r>
              <a:rPr lang="en-US" sz="1800" dirty="0" smtClean="0"/>
              <a:t>US </a:t>
            </a:r>
            <a:r>
              <a:rPr lang="en-US" sz="1800" dirty="0" err="1" smtClean="0"/>
              <a:t>Gov’t</a:t>
            </a:r>
            <a:r>
              <a:rPr lang="en-US" sz="1800" dirty="0" smtClean="0"/>
              <a:t> / </a:t>
            </a:r>
            <a:r>
              <a:rPr lang="en-US" sz="1800" dirty="0" err="1" smtClean="0"/>
              <a:t>Gobierno</a:t>
            </a:r>
            <a:r>
              <a:rPr lang="en-US" sz="1800" dirty="0" smtClean="0"/>
              <a:t> de EE.UU.:</a:t>
            </a:r>
          </a:p>
          <a:p>
            <a:pPr lvl="1" eaLnBrk="1" hangingPunct="1">
              <a:defRPr/>
            </a:pPr>
            <a:r>
              <a:rPr lang="en-US" dirty="0" smtClean="0"/>
              <a:t>$520B in Federal Contracts / </a:t>
            </a:r>
            <a:r>
              <a:rPr lang="en-US" dirty="0" err="1" smtClean="0"/>
              <a:t>Contratos</a:t>
            </a:r>
            <a:r>
              <a:rPr lang="en-US" dirty="0" smtClean="0"/>
              <a:t> </a:t>
            </a:r>
            <a:r>
              <a:rPr lang="en-US" dirty="0" err="1" smtClean="0"/>
              <a:t>federales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@ 2,640 Contracting Offices globally / </a:t>
            </a:r>
            <a:r>
              <a:rPr lang="en-US" dirty="0" err="1" smtClean="0"/>
              <a:t>Oficinas</a:t>
            </a:r>
            <a:r>
              <a:rPr lang="en-US" dirty="0" smtClean="0"/>
              <a:t> </a:t>
            </a:r>
            <a:r>
              <a:rPr lang="en-US" dirty="0" err="1" smtClean="0"/>
              <a:t>globales</a:t>
            </a:r>
            <a:r>
              <a:rPr lang="en-US" dirty="0" smtClean="0"/>
              <a:t> de </a:t>
            </a:r>
            <a:r>
              <a:rPr lang="en-US" dirty="0" err="1" smtClean="0"/>
              <a:t>contratación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@ 33,000 contracting specialists / </a:t>
            </a:r>
            <a:r>
              <a:rPr lang="en-US" dirty="0" err="1" smtClean="0"/>
              <a:t>especialistas</a:t>
            </a:r>
            <a:r>
              <a:rPr lang="en-US" dirty="0" smtClean="0"/>
              <a:t> de </a:t>
            </a:r>
            <a:r>
              <a:rPr lang="en-US" dirty="0" err="1" smtClean="0"/>
              <a:t>contratación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@ 150,000 acquisition professionals / </a:t>
            </a:r>
            <a:r>
              <a:rPr lang="en-US" dirty="0" err="1" smtClean="0"/>
              <a:t>profesionales</a:t>
            </a:r>
            <a:r>
              <a:rPr lang="en-US" dirty="0" smtClean="0"/>
              <a:t> de </a:t>
            </a:r>
            <a:r>
              <a:rPr lang="en-US" dirty="0" err="1" smtClean="0"/>
              <a:t>compras</a:t>
            </a:r>
            <a:r>
              <a:rPr lang="en-US" dirty="0" smtClean="0"/>
              <a:t> y </a:t>
            </a:r>
            <a:r>
              <a:rPr lang="en-US" dirty="0" err="1" smtClean="0"/>
              <a:t>contrataciones</a:t>
            </a:r>
            <a:r>
              <a:rPr lang="en-US" dirty="0" smtClean="0"/>
              <a:t>.</a:t>
            </a:r>
          </a:p>
          <a:p>
            <a:pPr lvl="1" eaLnBrk="1" hangingPunct="1">
              <a:defRPr/>
            </a:pPr>
            <a:r>
              <a:rPr lang="en-US" dirty="0" smtClean="0"/>
              <a:t>^ 250,000 vendors each year / </a:t>
            </a:r>
            <a:r>
              <a:rPr lang="en-US" dirty="0" err="1" smtClean="0"/>
              <a:t>proveedores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a</a:t>
            </a:r>
            <a:r>
              <a:rPr lang="es-ES_tradnl" dirty="0" err="1" smtClean="0"/>
              <a:t>ño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Purchase goods, services &amp; real estate / </a:t>
            </a:r>
            <a:r>
              <a:rPr lang="en-US" dirty="0" err="1" smtClean="0"/>
              <a:t>Compran</a:t>
            </a:r>
            <a:r>
              <a:rPr lang="en-US" dirty="0" smtClean="0"/>
              <a:t> </a:t>
            </a:r>
            <a:r>
              <a:rPr lang="en-US" dirty="0" err="1" smtClean="0"/>
              <a:t>bienes</a:t>
            </a:r>
            <a:r>
              <a:rPr lang="en-US" dirty="0" smtClean="0"/>
              <a:t>, </a:t>
            </a:r>
            <a:r>
              <a:rPr lang="en-US" dirty="0" err="1" smtClean="0"/>
              <a:t>servicios</a:t>
            </a:r>
            <a:r>
              <a:rPr lang="en-US" dirty="0" smtClean="0"/>
              <a:t> y </a:t>
            </a:r>
            <a:r>
              <a:rPr lang="en-US" dirty="0" err="1" smtClean="0"/>
              <a:t>bienes</a:t>
            </a:r>
            <a:r>
              <a:rPr lang="en-US" dirty="0" smtClean="0"/>
              <a:t> </a:t>
            </a:r>
            <a:r>
              <a:rPr lang="en-US" dirty="0" err="1" smtClean="0"/>
              <a:t>raices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Implement Socio-Economic Objectives, e.g.: / </a:t>
            </a:r>
            <a:r>
              <a:rPr lang="en-US" dirty="0" err="1" smtClean="0"/>
              <a:t>Implementación</a:t>
            </a:r>
            <a:r>
              <a:rPr lang="en-US" dirty="0" smtClean="0"/>
              <a:t> de </a:t>
            </a:r>
            <a:r>
              <a:rPr lang="en-US" dirty="0" err="1" smtClean="0"/>
              <a:t>objetivos</a:t>
            </a:r>
            <a:r>
              <a:rPr lang="en-US" dirty="0" smtClean="0"/>
              <a:t> socio-</a:t>
            </a:r>
            <a:r>
              <a:rPr lang="en-US" dirty="0" err="1" smtClean="0"/>
              <a:t>económicos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ej</a:t>
            </a:r>
            <a:r>
              <a:rPr lang="en-US" dirty="0" smtClean="0"/>
              <a:t>.:</a:t>
            </a:r>
          </a:p>
          <a:p>
            <a:pPr lvl="2" eaLnBrk="1" hangingPunct="1">
              <a:defRPr/>
            </a:pPr>
            <a:r>
              <a:rPr lang="en-US" dirty="0" smtClean="0"/>
              <a:t>SMEs / PYMEs</a:t>
            </a:r>
          </a:p>
          <a:p>
            <a:pPr lvl="2" eaLnBrk="1" hangingPunct="1">
              <a:defRPr/>
            </a:pPr>
            <a:r>
              <a:rPr lang="en-US" dirty="0" smtClean="0"/>
              <a:t>Environmental / </a:t>
            </a:r>
            <a:r>
              <a:rPr lang="en-US" dirty="0" err="1" smtClean="0"/>
              <a:t>Medio</a:t>
            </a:r>
            <a:r>
              <a:rPr lang="en-US" dirty="0" smtClean="0"/>
              <a:t> </a:t>
            </a:r>
            <a:r>
              <a:rPr lang="en-US" dirty="0" err="1" smtClean="0"/>
              <a:t>ambiente</a:t>
            </a:r>
            <a:endParaRPr lang="en-US" dirty="0" smtClean="0"/>
          </a:p>
          <a:p>
            <a:pPr lvl="2" eaLnBrk="1" hangingPunct="1">
              <a:defRPr/>
            </a:pPr>
            <a:r>
              <a:rPr lang="en-US" dirty="0" smtClean="0"/>
              <a:t>Accessibility / </a:t>
            </a:r>
            <a:r>
              <a:rPr lang="en-US" dirty="0" err="1" smtClean="0"/>
              <a:t>Accesibilidad</a:t>
            </a:r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F828442-B4D4-45D1-9C64-34160E95DF68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3/6/2008 12:03:03 PM&quot;&gt;&lt;Slide id=&quot;335&quot; dur=&quot;.609375&quot;/&gt;&lt;Slide id=&quot;337&quot; dur=&quot;13.53516&quot;/&gt;&lt;Slide id=&quot;335&quot; dur=&quot;.765625&quot;/&gt;&lt;Slide id=&quot;337&quot; dur=&quot;4.699219&quot;/&gt;&lt;Slide id=&quot;312&quot; dur=&quot;2.902344&quot;/&gt;&lt;Slide id=&quot;313&quot; dur=&quot;7.195313&quot;/&gt;&lt;Slide id=&quot;316&quot; dur=&quot;10.69141&quot;/&gt;&lt;Slide id=&quot;317&quot; dur=&quot;1.734375&quot;/&gt;&lt;Slide id=&quot;336&quot; dur=&quot;1.703125&quot;/&gt;&lt;Slide id=&quot;338&quot; dur=&quot;1&quot;/&gt;&lt;/Timings&gt;&lt;/WMTools&gt;"/>
</p:tagLst>
</file>

<file path=ppt/theme/theme1.xml><?xml version="1.0" encoding="utf-8"?>
<a:theme xmlns:a="http://schemas.openxmlformats.org/drawingml/2006/main" name="Presentation to the International Development Conference - 09-17-2013 vers 1">
  <a:themeElements>
    <a:clrScheme name="Default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5DAA"/>
      </a:accent1>
      <a:accent2>
        <a:srgbClr val="CC0000"/>
      </a:accent2>
      <a:accent3>
        <a:srgbClr val="FFFFFF"/>
      </a:accent3>
      <a:accent4>
        <a:srgbClr val="000000"/>
      </a:accent4>
      <a:accent5>
        <a:srgbClr val="AAB6D2"/>
      </a:accent5>
      <a:accent6>
        <a:srgbClr val="B90000"/>
      </a:accent6>
      <a:hlink>
        <a:srgbClr val="4FAFFF"/>
      </a:hlink>
      <a:folHlink>
        <a:srgbClr val="009600"/>
      </a:folHlink>
    </a:clrScheme>
    <a:fontScheme name="Default Desig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txDef>
      <a:spPr>
        <a:noFill/>
      </a:spPr>
      <a:bodyPr wrap="square" rtlCol="0">
        <a:spAutoFit/>
      </a:bodyPr>
      <a:lstStyle>
        <a:defPPr>
          <a:defRPr sz="1600" dirty="0"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5DAA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B6D2"/>
        </a:accent5>
        <a:accent6>
          <a:srgbClr val="B90000"/>
        </a:accent6>
        <a:hlink>
          <a:srgbClr val="4FAFFF"/>
        </a:hlink>
        <a:folHlink>
          <a:srgbClr val="00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5DAA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B6D2"/>
        </a:accent5>
        <a:accent6>
          <a:srgbClr val="B90000"/>
        </a:accent6>
        <a:hlink>
          <a:srgbClr val="4FAFFF"/>
        </a:hlink>
        <a:folHlink>
          <a:srgbClr val="009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to the International Development Conference - 09-17-2013 vers 1</Template>
  <TotalTime>112</TotalTime>
  <Words>350</Words>
  <Application>Microsoft Office PowerPoint</Application>
  <PresentationFormat>On-screen Show (4:3)</PresentationFormat>
  <Paragraphs>86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Presentation to the International Development Conference - 09-17-2013 vers 1</vt:lpstr>
      <vt:lpstr>Ninth Annual Conference on Government Procurement in the Americas</vt:lpstr>
      <vt:lpstr>Welcome / Bienvenida</vt:lpstr>
      <vt:lpstr>Political Challenges in Procurement Reform /  Desafíos Políticos en la Reforma de Adquisiciones</vt:lpstr>
      <vt:lpstr>The Economy as a Challenge / La economía como desafío</vt:lpstr>
      <vt:lpstr>Importance of Acquisition Workforce / Impotancia de la fuerza laboral en compras públicas</vt:lpstr>
      <vt:lpstr>Strategic Sourcing – Challenge &amp; Opportunity / Abastecimiento estratégico – Desafío y oportunidad</vt:lpstr>
      <vt:lpstr>Teaming with Industry / Trabajando en equipo con la Industria</vt:lpstr>
      <vt:lpstr>Public Support Essential / Apoyo al público es esencial</vt:lpstr>
      <vt:lpstr>US System Factoids /  Datos del sistema de compras de EE.UU.</vt:lpstr>
    </vt:vector>
  </TitlesOfParts>
  <Company>Northrop Grumman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Ninth Annual Conference on Government Procurement in the Americas</dc:title>
  <dc:creator>G59683</dc:creator>
  <cp:lastModifiedBy>Helena</cp:lastModifiedBy>
  <cp:revision>9</cp:revision>
  <dcterms:created xsi:type="dcterms:W3CDTF">2013-09-10T16:06:45Z</dcterms:created>
  <dcterms:modified xsi:type="dcterms:W3CDTF">2013-09-17T21:36:08Z</dcterms:modified>
</cp:coreProperties>
</file>